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dawlia" initials="a" lastIdx="1" clrIdx="0">
    <p:extLst>
      <p:ext uri="{19B8F6BF-5375-455C-9EA6-DF929625EA0E}">
        <p15:presenceInfo xmlns:p15="http://schemas.microsoft.com/office/powerpoint/2012/main" userId="64f993f3a9989a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5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4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dawlia\Desktop\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[Project.xlsx]Top 5 Categories 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/>
              <a:t>Top 5 content</a:t>
            </a:r>
            <a:r>
              <a:rPr lang="en-US" sz="3600" baseline="0"/>
              <a:t> categories</a:t>
            </a:r>
            <a:endParaRPr lang="en-US" sz="3600"/>
          </a:p>
        </c:rich>
      </c:tx>
      <c:layout>
        <c:manualLayout>
          <c:xMode val="edge"/>
          <c:yMode val="edge"/>
          <c:x val="0.1483369767574938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8402755495328369"/>
          <c:y val="0.27226589241500776"/>
          <c:w val="0.66031607331626618"/>
          <c:h val="0.67507102165632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'Top 5 Categories '!$B$2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 '!$A$3:$A$7</c:f>
              <c:strCache>
                <c:ptCount val="5"/>
                <c:pt idx="0">
                  <c:v>food</c:v>
                </c:pt>
                <c:pt idx="1">
                  <c:v>healthy eating</c:v>
                </c:pt>
                <c:pt idx="2">
                  <c:v>technology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'Top 5 Categories '!$B$3:$B$7</c:f>
              <c:numCache>
                <c:formatCode>General</c:formatCode>
                <c:ptCount val="5"/>
                <c:pt idx="0">
                  <c:v>67119</c:v>
                </c:pt>
                <c:pt idx="1">
                  <c:v>67466</c:v>
                </c:pt>
                <c:pt idx="2">
                  <c:v>67889</c:v>
                </c:pt>
                <c:pt idx="3">
                  <c:v>70813</c:v>
                </c:pt>
                <c:pt idx="4">
                  <c:v>75188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0-40E7-B993-8A5B3F190B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971430112"/>
        <c:axId val="1980831920"/>
      </c:barChart>
      <c:catAx>
        <c:axId val="19714301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831920"/>
        <c:crosses val="autoZero"/>
        <c:auto val="1"/>
        <c:lblAlgn val="ctr"/>
        <c:lblOffset val="100"/>
        <c:noMultiLvlLbl val="0"/>
      </c:catAx>
      <c:valAx>
        <c:axId val="1980831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7143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 Analysis.xlsx]Top 5 Categories !PivotTable3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/>
              <a:t>Content By Media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6.2471448252745712E-2"/>
          <c:y val="9.5290030497405948E-2"/>
          <c:w val="0.75840603986026656"/>
          <c:h val="0.80261553458188417"/>
        </c:manualLayout>
      </c:layout>
      <c:doughnutChart>
        <c:varyColors val="1"/>
        <c:ser>
          <c:idx val="0"/>
          <c:order val="0"/>
          <c:tx>
            <c:strRef>
              <c:f>'Top 5 Categories '!$I$2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A-4972-8286-4A4DBC61F22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A-4972-8286-4A4DBC61F22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2A-4972-8286-4A4DBC61F22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2A-4972-8286-4A4DBC61F2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 '!$H$3:$H$6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'Top 5 Categories '!$I$3:$I$6</c:f>
              <c:numCache>
                <c:formatCode>0.00%</c:formatCode>
                <c:ptCount val="4"/>
                <c:pt idx="0">
                  <c:v>0.23065966711431246</c:v>
                </c:pt>
                <c:pt idx="1">
                  <c:v>0.24730395149147438</c:v>
                </c:pt>
                <c:pt idx="2">
                  <c:v>0.26752940218939486</c:v>
                </c:pt>
                <c:pt idx="3">
                  <c:v>0.2545069792048183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2A-4972-8286-4A4DBC61F2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 Analysis.xlsx]Top 5 Categories 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Content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28575" cap="rnd">
            <a:solidFill>
              <a:schemeClr val="accent1"/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'Top 5 Categories '!$B$12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'Top 5 Categories '!$A$13:$A$24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'Top 5 Categories '!$B$13:$B$24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A0-4EF1-8485-6C6B3C256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9993391"/>
        <c:axId val="541843935"/>
      </c:lineChart>
      <c:catAx>
        <c:axId val="18999933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43935"/>
        <c:crosses val="autoZero"/>
        <c:auto val="1"/>
        <c:lblAlgn val="ctr"/>
        <c:lblOffset val="100"/>
        <c:noMultiLvlLbl val="0"/>
      </c:catAx>
      <c:valAx>
        <c:axId val="5418439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Content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9993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9T04:46:08.131" idx="1">
    <p:pos x="8546" y="66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09143" y="3376010"/>
            <a:ext cx="9425851" cy="284763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                                                              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12010598" y="83747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73851" y="113698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A36E9D2-0A31-4956-B862-A7CF4DC7725D}"/>
              </a:ext>
            </a:extLst>
          </p:cNvPr>
          <p:cNvSpPr txBox="1"/>
          <p:nvPr/>
        </p:nvSpPr>
        <p:spPr>
          <a:xfrm>
            <a:off x="327032" y="2838364"/>
            <a:ext cx="9731367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dirty="0"/>
              <a:t>We conducted ad-hoc analysis of Social Buzz and found out :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1- Animals ,Science, and Technology are the top popular categories, We learned about audience preference so that we could target them  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2-Content is generated roughly equally between Photo, Video , GIF and Audio , so we need to take that into our account 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3- Total reactions are slowly growing and expected to continue in the same way.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2509" y="1539252"/>
            <a:ext cx="8673443" cy="7516343"/>
            <a:chOff x="0" y="0"/>
            <a:chExt cx="11564591" cy="833767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6039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4000" b="1" spc="-19" dirty="0"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4000" b="1" spc="-19" dirty="0"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4000" b="1" spc="-19" dirty="0"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4000" b="1" spc="-19" dirty="0"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4000" b="1" spc="-19" dirty="0"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4000" b="1" spc="-19" dirty="0"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03923" y="25549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7200" dirty="0"/>
              <a:t>              </a:t>
            </a:r>
            <a:endParaRPr lang="en-GB" sz="7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73A3B4-01A5-4F9F-B9F3-3272259B224E}"/>
              </a:ext>
            </a:extLst>
          </p:cNvPr>
          <p:cNvSpPr txBox="1"/>
          <p:nvPr/>
        </p:nvSpPr>
        <p:spPr>
          <a:xfrm>
            <a:off x="8499198" y="2050344"/>
            <a:ext cx="75650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Social Buzz is a social media company It is growing rapidly than expected and preparing for PLO.</a:t>
            </a:r>
          </a:p>
          <a:p>
            <a:r>
              <a:rPr lang="en-US" sz="3600" b="1" dirty="0"/>
              <a:t>They contacted us to help them with 3 tasks :</a:t>
            </a:r>
          </a:p>
          <a:p>
            <a:r>
              <a:rPr lang="en-US" sz="3600" b="1" dirty="0"/>
              <a:t>1-An audit of Social Buzz’s big data practice </a:t>
            </a:r>
          </a:p>
          <a:p>
            <a:r>
              <a:rPr lang="en-US" sz="3600" b="1" dirty="0"/>
              <a:t>2-Recommendation for a successful PLO</a:t>
            </a:r>
          </a:p>
          <a:p>
            <a:r>
              <a:rPr lang="en-US" sz="3600" b="1" dirty="0"/>
              <a:t>3-Analysis to find Buzz top 5 popular categories of content</a:t>
            </a:r>
            <a:endParaRPr lang="en-GB" sz="3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786158" y="140052"/>
            <a:ext cx="3062454" cy="2806569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F8A8E-2F03-4157-8EE3-CE1C8DC2B619}"/>
              </a:ext>
            </a:extLst>
          </p:cNvPr>
          <p:cNvSpPr txBox="1"/>
          <p:nvPr/>
        </p:nvSpPr>
        <p:spPr>
          <a:xfrm>
            <a:off x="2362200" y="3924300"/>
            <a:ext cx="68558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Over 100,000 posts per day </a:t>
            </a:r>
          </a:p>
          <a:p>
            <a:r>
              <a:rPr lang="en-US" sz="4400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We are tasked with analysis of their top 5 categories of content 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723600" y="4008417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704770" y="102870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31E344-CE8B-45BE-85CF-0BEADDFCCE9C}"/>
              </a:ext>
            </a:extLst>
          </p:cNvPr>
          <p:cNvSpPr txBox="1"/>
          <p:nvPr/>
        </p:nvSpPr>
        <p:spPr>
          <a:xfrm>
            <a:off x="14868747" y="1562100"/>
            <a:ext cx="3419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Andrew Fleming </a:t>
            </a:r>
            <a:r>
              <a:rPr lang="en-US" sz="3600" dirty="0"/>
              <a:t>Chief Technical Architect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1C52A7-FA58-4743-A86F-A084FCB336D0}"/>
              </a:ext>
            </a:extLst>
          </p:cNvPr>
          <p:cNvSpPr txBox="1"/>
          <p:nvPr/>
        </p:nvSpPr>
        <p:spPr>
          <a:xfrm>
            <a:off x="14868747" y="4664350"/>
            <a:ext cx="3952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Marcus Rompton</a:t>
            </a:r>
          </a:p>
          <a:p>
            <a:r>
              <a:rPr lang="en-US" sz="3600" dirty="0"/>
              <a:t>Senior Principle</a:t>
            </a:r>
            <a:endParaRPr lang="en-GB" sz="3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B8E42E-040A-4578-B722-20E3997A7CCE}"/>
              </a:ext>
            </a:extLst>
          </p:cNvPr>
          <p:cNvSpPr txBox="1"/>
          <p:nvPr/>
        </p:nvSpPr>
        <p:spPr>
          <a:xfrm>
            <a:off x="14868746" y="7830164"/>
            <a:ext cx="395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Mohamed Kamal </a:t>
            </a:r>
          </a:p>
          <a:p>
            <a:r>
              <a:rPr lang="en-US" sz="3600" dirty="0"/>
              <a:t>Data Analyst</a:t>
            </a:r>
            <a:endParaRPr lang="en-GB" sz="12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DE661EE-9CD9-4BB0-93FC-87CF5EC3C4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405" y="6902773"/>
            <a:ext cx="2554401" cy="24700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4ACA03-9027-40A3-A776-F34C786129D3}"/>
              </a:ext>
            </a:extLst>
          </p:cNvPr>
          <p:cNvSpPr txBox="1"/>
          <p:nvPr/>
        </p:nvSpPr>
        <p:spPr>
          <a:xfrm>
            <a:off x="3965347" y="647700"/>
            <a:ext cx="31730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Collection</a:t>
            </a:r>
            <a:endParaRPr lang="en-GB" sz="4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A483E-A416-492B-9225-6F31D37000D9}"/>
              </a:ext>
            </a:extLst>
          </p:cNvPr>
          <p:cNvSpPr txBox="1"/>
          <p:nvPr/>
        </p:nvSpPr>
        <p:spPr>
          <a:xfrm>
            <a:off x="6151349" y="2341417"/>
            <a:ext cx="22537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cleaning</a:t>
            </a:r>
            <a:endParaRPr lang="en-GB" sz="4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DF878B-8095-44E0-9975-CA1F3CB22A9E}"/>
              </a:ext>
            </a:extLst>
          </p:cNvPr>
          <p:cNvSpPr txBox="1"/>
          <p:nvPr/>
        </p:nvSpPr>
        <p:spPr>
          <a:xfrm>
            <a:off x="8193880" y="3930661"/>
            <a:ext cx="35031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Modeling</a:t>
            </a:r>
            <a:endParaRPr lang="en-GB" sz="4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97DF48-084B-4865-8A8A-F5069FD2F2A0}"/>
              </a:ext>
            </a:extLst>
          </p:cNvPr>
          <p:cNvSpPr txBox="1"/>
          <p:nvPr/>
        </p:nvSpPr>
        <p:spPr>
          <a:xfrm>
            <a:off x="10123608" y="5370666"/>
            <a:ext cx="4887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analysis         and visualization</a:t>
            </a:r>
            <a:endParaRPr lang="en-GB" sz="4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2AA8D1-4012-4589-9BF2-21E4B95AA2E7}"/>
              </a:ext>
            </a:extLst>
          </p:cNvPr>
          <p:cNvSpPr txBox="1"/>
          <p:nvPr/>
        </p:nvSpPr>
        <p:spPr>
          <a:xfrm>
            <a:off x="12070091" y="7009893"/>
            <a:ext cx="35494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Presenting insights</a:t>
            </a:r>
            <a:endParaRPr lang="en-GB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pSp>
        <p:nvGrpSpPr>
          <p:cNvPr id="15" name="Group 9">
            <a:extLst>
              <a:ext uri="{FF2B5EF4-FFF2-40B4-BE49-F238E27FC236}">
                <a16:creationId xmlns:a16="http://schemas.microsoft.com/office/drawing/2014/main" id="{B454EC7B-6063-4394-B356-5F38FBDF5BE9}"/>
              </a:ext>
            </a:extLst>
          </p:cNvPr>
          <p:cNvGrpSpPr/>
          <p:nvPr/>
        </p:nvGrpSpPr>
        <p:grpSpPr>
          <a:xfrm>
            <a:off x="2322173" y="2764335"/>
            <a:ext cx="3545508" cy="3370302"/>
            <a:chOff x="0" y="0"/>
            <a:chExt cx="4727344" cy="4493736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C789D93D-3E6E-4941-A753-8EF63AE259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6491FC26-2F3F-4FA5-899D-929DA4F35A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63CFD1E7-8612-4F71-B6F3-2E9E6A48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5B3EF4F4-C9A7-4562-903D-C493DA4CB708}"/>
              </a:ext>
            </a:extLst>
          </p:cNvPr>
          <p:cNvGrpSpPr/>
          <p:nvPr/>
        </p:nvGrpSpPr>
        <p:grpSpPr>
          <a:xfrm>
            <a:off x="7480820" y="2652177"/>
            <a:ext cx="3545508" cy="3370302"/>
            <a:chOff x="0" y="0"/>
            <a:chExt cx="4727344" cy="4493736"/>
          </a:xfrm>
        </p:grpSpPr>
        <p:grpSp>
          <p:nvGrpSpPr>
            <p:cNvPr id="21" name="Group 10">
              <a:extLst>
                <a:ext uri="{FF2B5EF4-FFF2-40B4-BE49-F238E27FC236}">
                  <a16:creationId xmlns:a16="http://schemas.microsoft.com/office/drawing/2014/main" id="{CFDC7609-E50E-4523-9D05-F6B699EA6B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DF03BAD6-5F95-4716-AB67-58ABBAA237E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2875C4DF-3093-40C7-ABB0-48042CA2A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E580A924-92CD-435E-B2DF-C989D2C9386F}"/>
              </a:ext>
            </a:extLst>
          </p:cNvPr>
          <p:cNvGrpSpPr/>
          <p:nvPr/>
        </p:nvGrpSpPr>
        <p:grpSpPr>
          <a:xfrm>
            <a:off x="12618685" y="2623410"/>
            <a:ext cx="3545508" cy="3370302"/>
            <a:chOff x="0" y="0"/>
            <a:chExt cx="4727344" cy="4493736"/>
          </a:xfrm>
        </p:grpSpPr>
        <p:grpSp>
          <p:nvGrpSpPr>
            <p:cNvPr id="25" name="Group 10">
              <a:extLst>
                <a:ext uri="{FF2B5EF4-FFF2-40B4-BE49-F238E27FC236}">
                  <a16:creationId xmlns:a16="http://schemas.microsoft.com/office/drawing/2014/main" id="{C7B46304-57CC-4A43-A2B4-30B332B098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7FF64E0E-9988-4265-938A-965D7B26482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EF628E66-A579-4464-8F25-78AC58F7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288DD6FE-BFAB-4675-8CA8-8F371415F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982224"/>
              </p:ext>
            </p:extLst>
          </p:nvPr>
        </p:nvGraphicFramePr>
        <p:xfrm>
          <a:off x="2625604" y="773730"/>
          <a:ext cx="6745486" cy="775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02CE28E-7D0A-4F2C-9A38-40FF185B87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6562854"/>
              </p:ext>
            </p:extLst>
          </p:nvPr>
        </p:nvGraphicFramePr>
        <p:xfrm>
          <a:off x="9371089" y="800100"/>
          <a:ext cx="8537363" cy="8389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ABC0442-4AAC-4E11-80E2-98F04D80B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0931625"/>
              </p:ext>
            </p:extLst>
          </p:nvPr>
        </p:nvGraphicFramePr>
        <p:xfrm>
          <a:off x="4216669" y="378354"/>
          <a:ext cx="10951443" cy="8171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243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Wingdings</vt:lpstr>
      <vt:lpstr>Calibri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aldawlia</cp:lastModifiedBy>
  <cp:revision>25</cp:revision>
  <dcterms:created xsi:type="dcterms:W3CDTF">2006-08-16T00:00:00Z</dcterms:created>
  <dcterms:modified xsi:type="dcterms:W3CDTF">2024-01-08T02:43:11Z</dcterms:modified>
  <dc:identifier>DAEhDyfaYKE</dc:identifier>
</cp:coreProperties>
</file>